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8" r:id="rId3"/>
    <p:sldMasterId id="2147483690" r:id="rId4"/>
    <p:sldMasterId id="2147483702" r:id="rId5"/>
    <p:sldMasterId id="2147483774" r:id="rId6"/>
    <p:sldMasterId id="2147483792" r:id="rId7"/>
  </p:sldMasterIdLst>
  <p:sldIdLst>
    <p:sldId id="256" r:id="rId8"/>
    <p:sldId id="257" r:id="rId9"/>
    <p:sldId id="258" r:id="rId10"/>
    <p:sldId id="259" r:id="rId11"/>
    <p:sldId id="260" r:id="rId12"/>
    <p:sldId id="262" r:id="rId13"/>
    <p:sldId id="265" r:id="rId14"/>
    <p:sldId id="261" r:id="rId15"/>
    <p:sldId id="266" r:id="rId16"/>
    <p:sldId id="263" r:id="rId17"/>
    <p:sldId id="267" r:id="rId18"/>
    <p:sldId id="268" r:id="rId19"/>
    <p:sldId id="272" r:id="rId20"/>
    <p:sldId id="273" r:id="rId21"/>
    <p:sldId id="274" r:id="rId22"/>
    <p:sldId id="269" r:id="rId23"/>
    <p:sldId id="270" r:id="rId24"/>
    <p:sldId id="271" r:id="rId25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A38"/>
    <a:srgbClr val="B34A48"/>
    <a:srgbClr val="F29176"/>
    <a:srgbClr val="F5F4F1"/>
    <a:srgbClr val="1B5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91384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530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229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29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655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852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7148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9700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5429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5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1237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2150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4040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288603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6337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6684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195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70403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8182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409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65378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42150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4696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073844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9595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08309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2355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59733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0348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589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970302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9687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103642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34855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64325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75345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22690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51649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6172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12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92453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40147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94625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30138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92070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39166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17113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31649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12851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663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45678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50110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2122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4696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61686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18965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22240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74630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81416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989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756521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17278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838738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97315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90312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92794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22807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28858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1966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0624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77979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56114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216712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638336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917875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7569032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16939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94908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1913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730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28574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172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46055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18151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85298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21963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851529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12724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73077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053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13.jp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37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18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6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3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1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1290" y="-157480"/>
            <a:ext cx="6723380" cy="23882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o-RO" altLang="en-US" b="1" dirty="0">
                <a:ln/>
                <a:gradFill>
                  <a:gsLst>
                    <a:gs pos="21000">
                      <a:schemeClr val="accent1">
                        <a:lumMod val="20000"/>
                        <a:lumOff val="80000"/>
                      </a:schemeClr>
                    </a:gs>
                    <a:gs pos="88000">
                      <a:srgbClr val="C5C7CA"/>
                    </a:gs>
                  </a:gsLst>
                  <a:lin ang="5400000"/>
                  <a:tileRect/>
                </a:gradFill>
                <a:effectLst/>
              </a:rPr>
              <a:t>SEMAFORIZAREA UNUI TRASEU ÎN UNDĂ VERDE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967990" y="2816860"/>
            <a:ext cx="5839460" cy="5530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ro-RO" altLang="en-US" sz="3000" dirty="0">
                <a:ln/>
                <a:gradFill>
                  <a:gsLst>
                    <a:gs pos="21000">
                      <a:schemeClr val="bg1">
                        <a:lumMod val="95000"/>
                      </a:schemeClr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PROGRAMARE CONCURENTĂ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7952AA5-CCA4-4F87-AF4A-137D8B1E1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83" y="241159"/>
            <a:ext cx="5665425" cy="901354"/>
          </a:xfrm>
        </p:spPr>
        <p:txBody>
          <a:bodyPr/>
          <a:lstStyle/>
          <a:p>
            <a:r>
              <a:rPr lang="ro-RO" sz="4500" b="1" cap="small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Testarea Aplicației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549E678E-C950-4C20-8397-45A96B1DA88B}"/>
              </a:ext>
            </a:extLst>
          </p:cNvPr>
          <p:cNvSpPr/>
          <p:nvPr/>
        </p:nvSpPr>
        <p:spPr>
          <a:xfrm>
            <a:off x="1872369" y="1516581"/>
            <a:ext cx="8590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7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Testarea se va realiza cu ajutorul următoarelor acțiuni :</a:t>
            </a:r>
            <a:endParaRPr lang="en-US" sz="2700" dirty="0">
              <a:ln w="0"/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D0671B58-3471-488B-8997-E14CA2DCABBA}"/>
              </a:ext>
            </a:extLst>
          </p:cNvPr>
          <p:cNvSpPr/>
          <p:nvPr/>
        </p:nvSpPr>
        <p:spPr>
          <a:xfrm>
            <a:off x="7724931" y="4136327"/>
            <a:ext cx="49117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Activare;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Dezactivare;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Start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Simulation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Stop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Simulation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Clear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Scenario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Statistics</a:t>
            </a:r>
            <a:r>
              <a:rPr lang="ro-RO" sz="2000" b="1" dirty="0">
                <a:ln/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5D0287B7-9683-400C-A723-7DAF787D4A37}"/>
              </a:ext>
            </a:extLst>
          </p:cNvPr>
          <p:cNvSpPr/>
          <p:nvPr/>
        </p:nvSpPr>
        <p:spPr>
          <a:xfrm>
            <a:off x="649573" y="185752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000" b="1" dirty="0">
                <a:ln/>
                <a:solidFill>
                  <a:schemeClr val="accent3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solidFill>
                  <a:schemeClr val="bg1"/>
                </a:solidFill>
              </a:rPr>
              <a:t>CarType</a:t>
            </a:r>
            <a:r>
              <a:rPr lang="ro-RO" sz="2000" b="1" dirty="0">
                <a:solidFill>
                  <a:schemeClr val="bg1"/>
                </a:solidFill>
              </a:rPr>
              <a:t>;                                        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solidFill>
                  <a:schemeClr val="bg1"/>
                </a:solidFill>
              </a:rPr>
              <a:t>Path</a:t>
            </a:r>
            <a:r>
              <a:rPr lang="ro-RO" sz="2000" b="1" dirty="0">
                <a:solidFill>
                  <a:schemeClr val="bg1"/>
                </a:solidFill>
              </a:rPr>
              <a:t>;                               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Bifare </a:t>
            </a:r>
            <a:r>
              <a:rPr lang="ro-RO" sz="2000" b="1" dirty="0" err="1">
                <a:solidFill>
                  <a:schemeClr val="bg1"/>
                </a:solidFill>
              </a:rPr>
              <a:t>Is</a:t>
            </a:r>
            <a:r>
              <a:rPr lang="ro-RO" sz="2000" b="1" dirty="0">
                <a:solidFill>
                  <a:schemeClr val="bg1"/>
                </a:solidFill>
              </a:rPr>
              <a:t> </a:t>
            </a:r>
            <a:r>
              <a:rPr lang="ro-RO" sz="2000" b="1" dirty="0" err="1">
                <a:solidFill>
                  <a:schemeClr val="bg1"/>
                </a:solidFill>
              </a:rPr>
              <a:t>the</a:t>
            </a:r>
            <a:r>
              <a:rPr lang="ro-RO" sz="2000" b="1" dirty="0">
                <a:solidFill>
                  <a:schemeClr val="bg1"/>
                </a:solidFill>
              </a:rPr>
              <a:t> car </a:t>
            </a:r>
            <a:r>
              <a:rPr lang="ro-RO" sz="2000" b="1" dirty="0" err="1">
                <a:solidFill>
                  <a:schemeClr val="bg1"/>
                </a:solidFill>
              </a:rPr>
              <a:t>bad</a:t>
            </a:r>
            <a:r>
              <a:rPr lang="ro-RO" sz="2000" b="1" dirty="0">
                <a:solidFill>
                  <a:schemeClr val="bg1"/>
                </a:solidFill>
              </a:rPr>
              <a:t>?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Introducere date Car </a:t>
            </a:r>
            <a:r>
              <a:rPr lang="ro-RO" sz="2000" b="1" dirty="0" err="1">
                <a:solidFill>
                  <a:schemeClr val="bg1"/>
                </a:solidFill>
              </a:rPr>
              <a:t>Speed</a:t>
            </a:r>
            <a:r>
              <a:rPr lang="ro-RO" sz="2000" b="1" dirty="0">
                <a:solidFill>
                  <a:schemeClr val="bg1"/>
                </a:solidFill>
              </a:rPr>
              <a:t>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ADD;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Start </a:t>
            </a:r>
            <a:r>
              <a:rPr lang="ro-RO" sz="2000" b="1" dirty="0" err="1">
                <a:solidFill>
                  <a:schemeClr val="bg1"/>
                </a:solidFill>
              </a:rPr>
              <a:t>Traffic</a:t>
            </a:r>
            <a:r>
              <a:rPr lang="ro-RO" sz="2000" b="1" dirty="0">
                <a:solidFill>
                  <a:schemeClr val="bg1"/>
                </a:solidFill>
              </a:rPr>
              <a:t> </a:t>
            </a:r>
            <a:r>
              <a:rPr lang="ro-RO" sz="2000" b="1" dirty="0" err="1">
                <a:solidFill>
                  <a:schemeClr val="bg1"/>
                </a:solidFill>
              </a:rPr>
              <a:t>Lights</a:t>
            </a:r>
            <a:r>
              <a:rPr lang="ro-RO" sz="2000" b="1" dirty="0">
                <a:solidFill>
                  <a:schemeClr val="bg1"/>
                </a:solidFill>
              </a:rPr>
              <a:t> </a:t>
            </a:r>
            <a:r>
              <a:rPr lang="ro-RO" sz="2000" b="1" dirty="0" err="1">
                <a:solidFill>
                  <a:schemeClr val="bg1"/>
                </a:solidFill>
              </a:rPr>
              <a:t>Sync</a:t>
            </a:r>
            <a:r>
              <a:rPr lang="ro-RO" sz="2000" b="1" dirty="0">
                <a:solidFill>
                  <a:schemeClr val="bg1"/>
                </a:solidFill>
              </a:rPr>
              <a:t>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Start </a:t>
            </a:r>
            <a:r>
              <a:rPr lang="ro-RO" sz="2000" b="1" dirty="0" err="1">
                <a:solidFill>
                  <a:schemeClr val="bg1"/>
                </a:solidFill>
              </a:rPr>
              <a:t>Traffic</a:t>
            </a:r>
            <a:r>
              <a:rPr lang="ro-RO" sz="2000" b="1" dirty="0">
                <a:solidFill>
                  <a:schemeClr val="bg1"/>
                </a:solidFill>
              </a:rPr>
              <a:t> Monitoring;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Stop </a:t>
            </a:r>
            <a:r>
              <a:rPr lang="ro-RO" sz="2000" b="1" dirty="0" err="1">
                <a:solidFill>
                  <a:schemeClr val="bg1"/>
                </a:solidFill>
              </a:rPr>
              <a:t>Traffic</a:t>
            </a:r>
            <a:r>
              <a:rPr lang="ro-RO" sz="2000" b="1" dirty="0">
                <a:solidFill>
                  <a:schemeClr val="bg1"/>
                </a:solidFill>
              </a:rPr>
              <a:t> Monitoring;</a:t>
            </a:r>
          </a:p>
          <a:p>
            <a:endParaRPr lang="ro-RO" sz="2000" b="1" dirty="0">
              <a:ln/>
              <a:solidFill>
                <a:schemeClr val="accent3"/>
              </a:solidFill>
            </a:endParaRPr>
          </a:p>
          <a:p>
            <a:endParaRPr lang="ro-RO" sz="2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13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sr1-2.fna.fbcdn.net/v/t1.15752-9/32969675_1675448809240535_2152424848960258048_n.png?_nc_cat=0&amp;oh=dae11bde6cb98a7716466e4bd6e98c41&amp;oe=5B94500A">
            <a:extLst>
              <a:ext uri="{FF2B5EF4-FFF2-40B4-BE49-F238E27FC236}">
                <a16:creationId xmlns:a16="http://schemas.microsoft.com/office/drawing/2014/main" id="{9FE19EE3-7110-447E-9F3B-127DB957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97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3B97951-9E93-41AA-9767-29E5B0C8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783" y="644578"/>
            <a:ext cx="3963463" cy="1214203"/>
          </a:xfrm>
        </p:spPr>
        <p:txBody>
          <a:bodyPr/>
          <a:lstStyle/>
          <a:p>
            <a:r>
              <a:rPr lang="ro-RO" sz="5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Concluzii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4C1D8B2-B17C-404E-AEAB-36DD3061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În final, s-a reușit realizarea unei aplicații care simulează traficul pe bulevardul Liviu Rebreanu. Mai exact, aplicația oferă utilizatorului posibilitatea de a crea un anume scenariu, în </a:t>
            </a:r>
            <a:r>
              <a:rPr lang="ro-RO" dirty="0" err="1"/>
              <a:t>functie</a:t>
            </a:r>
            <a:r>
              <a:rPr lang="ro-RO" dirty="0"/>
              <a:t> de preferințe, care permite acestuia să observe cum se desfășoară traficul conform setărilor alese. </a:t>
            </a:r>
          </a:p>
          <a:p>
            <a:r>
              <a:rPr lang="ro-RO" dirty="0"/>
              <a:t>Ne-a interesat în mod special unda verde pe bulevardul respectiv, adică mașinile ce pornesc dintr-un capăt al traseului și merg cu viteza recomandată, să reușească să ajungă în celălalt capăt fără a fi nevoite să oprească la vreun semafor.</a:t>
            </a:r>
          </a:p>
        </p:txBody>
      </p:sp>
    </p:spTree>
    <p:extLst>
      <p:ext uri="{BB962C8B-B14F-4D97-AF65-F5344CB8AC3E}">
        <p14:creationId xmlns:p14="http://schemas.microsoft.com/office/powerpoint/2010/main" val="120838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eam work">
            <a:extLst>
              <a:ext uri="{FF2B5EF4-FFF2-40B4-BE49-F238E27FC236}">
                <a16:creationId xmlns:a16="http://schemas.microsoft.com/office/drawing/2014/main" id="{6343AA1C-7175-474D-8CB6-6C80D698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149901"/>
            <a:ext cx="3215190" cy="18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5A702227-B4BC-427E-B60A-7E68503D52A2}"/>
              </a:ext>
            </a:extLst>
          </p:cNvPr>
          <p:cNvSpPr/>
          <p:nvPr/>
        </p:nvSpPr>
        <p:spPr>
          <a:xfrm>
            <a:off x="4292183" y="149901"/>
            <a:ext cx="6096000" cy="52627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500" b="1" dirty="0" err="1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DevTeam</a:t>
            </a:r>
            <a:b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sz="1200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Andrei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Chirap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AndreiChirap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Adrian-Gabriel Bălănescu @adrianB3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Gabriel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Bîzdoc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GabiBVG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Raul-Adrian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Chincea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RaulChincea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Dalea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dianadalea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 Bălășoiu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AndreeaBalasoiu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Alina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Băcălete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AlinaBacalete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Voicu Carole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carolevoicu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8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eam work">
            <a:extLst>
              <a:ext uri="{FF2B5EF4-FFF2-40B4-BE49-F238E27FC236}">
                <a16:creationId xmlns:a16="http://schemas.microsoft.com/office/drawing/2014/main" id="{042301FA-75A1-4ABA-B941-7C2B7382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149901"/>
            <a:ext cx="3215190" cy="18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D54EDAD0-793B-48E9-A6FC-A0501D7A998B}"/>
              </a:ext>
            </a:extLst>
          </p:cNvPr>
          <p:cNvSpPr/>
          <p:nvPr/>
        </p:nvSpPr>
        <p:spPr>
          <a:xfrm>
            <a:off x="4412105" y="390002"/>
            <a:ext cx="6096000" cy="45402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5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DesignTeam</a:t>
            </a:r>
            <a:br>
              <a:rPr lang="en-US" sz="35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sz="35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 Larisa Bălă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AnamariaLarisa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Simona-Rebeca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Bușe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SimonaRebeca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Coneac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adrianconeac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Mario-Răzvan Cioară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MarioCioara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Raluca-Andreea Cozma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ralucacozma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Dalea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dianadalea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1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eam work">
            <a:extLst>
              <a:ext uri="{FF2B5EF4-FFF2-40B4-BE49-F238E27FC236}">
                <a16:creationId xmlns:a16="http://schemas.microsoft.com/office/drawing/2014/main" id="{72CB39AC-462C-4858-9607-7AE69DEF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149901"/>
            <a:ext cx="3215190" cy="18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358EE843-EFCC-4D1D-92C1-ECFF0DE8EAF1}"/>
              </a:ext>
            </a:extLst>
          </p:cNvPr>
          <p:cNvSpPr/>
          <p:nvPr/>
        </p:nvSpPr>
        <p:spPr>
          <a:xfrm>
            <a:off x="4367134" y="382483"/>
            <a:ext cx="6096000" cy="36161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5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DocsTeam</a:t>
            </a:r>
            <a:br>
              <a:rPr lang="en-US" sz="2800" b="1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 Larisa Bălă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AnamariaLarisa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Simona-Rebeca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Bușe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SimonaRebeca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Coneac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adrianconeac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 Cojocaru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raulcojocaru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Robert Burdușel @robertb21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BC2A3A39-DF13-4684-BA75-02E1AF9D7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 bwMode="auto">
          <a:xfrm>
            <a:off x="6974074" y="4467069"/>
            <a:ext cx="2048813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88F0BFB9-F908-4452-9A41-A84B44E2EFF0}"/>
              </a:ext>
            </a:extLst>
          </p:cNvPr>
          <p:cNvSpPr/>
          <p:nvPr/>
        </p:nvSpPr>
        <p:spPr>
          <a:xfrm>
            <a:off x="878074" y="4024939"/>
            <a:ext cx="6096000" cy="12249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3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  <a:endParaRPr lang="ro-RO" sz="33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 Carp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AndreeaCamelia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20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2002D06B-17D4-40ED-922A-FC0947EDFD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8" y="674557"/>
            <a:ext cx="10643017" cy="5546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1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A44CFDAF-6BA5-46C8-B6A2-3CCC8286C9D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49" y="689548"/>
            <a:ext cx="10649856" cy="550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553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9C548CF7-F92A-40CA-B15C-69AC566F5C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9" y="704538"/>
            <a:ext cx="10583055" cy="550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1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000" r="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6751" y="93305"/>
            <a:ext cx="49201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500" b="1" cap="small" spc="50" dirty="0">
                <a:ln w="9525" cmpd="sng">
                  <a:solidFill>
                    <a:schemeClr val="accent5">
                      <a:lumMod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Tema proiectului</a:t>
            </a:r>
          </a:p>
        </p:txBody>
      </p:sp>
      <p:sp>
        <p:nvSpPr>
          <p:cNvPr id="5" name="Rectangle 4"/>
          <p:cNvSpPr/>
          <p:nvPr/>
        </p:nvSpPr>
        <p:spPr>
          <a:xfrm>
            <a:off x="1660849" y="1213180"/>
            <a:ext cx="101237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Realizarea unei aplicații care să asigure deplasarea în unda verde a tuturor mașinilor</a:t>
            </a:r>
            <a:endParaRPr lang="en-US" sz="2000" i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i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care pornesc dintr-un capăt al traseului stabilit</a:t>
            </a:r>
            <a:endParaRPr lang="ro-RO" sz="200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0849" y="2368716"/>
            <a:ext cx="101237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 urmărește bulevardul Liviu Rebreanu, porțiunea dintre Calea Martirilor și </a:t>
            </a:r>
            <a:endParaRPr lang="en-US" sz="2000" i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i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Calea Șagului</a:t>
            </a:r>
            <a:endParaRPr lang="ro-RO" sz="200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83" y="3608227"/>
            <a:ext cx="9815805" cy="2969854"/>
          </a:xfrm>
          <a:prstGeom prst="rect">
            <a:avLst/>
          </a:prstGeom>
          <a:effectLst>
            <a:outerShdw blurRad="254000" dist="38100" dir="2700000" sx="101000" sy="101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9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07" y="255975"/>
            <a:ext cx="4823927" cy="1143000"/>
          </a:xfrm>
        </p:spPr>
        <p:txBody>
          <a:bodyPr/>
          <a:lstStyle/>
          <a:p>
            <a:r>
              <a:rPr lang="ro-RO" sz="4500" b="1" cap="small" dirty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Semaforizarea </a:t>
            </a:r>
            <a:br>
              <a:rPr lang="en-US" sz="4500" b="1" cap="small" dirty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o-RO" sz="4500" b="1" cap="small" dirty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inteligentă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207" y="2006284"/>
            <a:ext cx="6522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Presupune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efect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uarea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schimbu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lui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 informați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în vederea realizării unui transport în timp util,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comod,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ritmic și în condiții impuse de siguranță pentru procesul de circulație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astfel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nc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â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 un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vehicul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s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poat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parcurge o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arter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f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s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opreasc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o-RO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9207" y="3382262"/>
            <a:ext cx="62981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În acest mod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un anumit vehicul care circulă cu o anumită viteză indicată,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va găsi succesiv culoarea verde la semafoarele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arterei.</a:t>
            </a:r>
          </a:p>
          <a:p>
            <a:endParaRPr lang="en-US" i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Pentru aceasta, se folosesc semafoarele de sincronizare prin intermediul cărora se impune o funcționare secvențială a posturilor din intersecții,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spre a permite accesul vehiculelor și din arterele secundare adiacente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o-RO" i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8547" y="3016995"/>
            <a:ext cx="470262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cap="smal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Avantaje:</a:t>
            </a:r>
          </a:p>
          <a:p>
            <a:endParaRPr lang="en-US" sz="10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  trecerea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unui volum maxim de trafic,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de-a 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b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l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ungul traseului coordonat,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fără oprire</a:t>
            </a:r>
            <a:b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5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 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înlăturarea cozilor de așteptare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ale </a:t>
            </a:r>
            <a:b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vehiculelor la </a:t>
            </a:r>
            <a:r>
              <a:rPr lang="ro-RO" sz="20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intersecți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endParaRPr lang="ro-RO" sz="20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756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62" y="133327"/>
            <a:ext cx="5100767" cy="1126306"/>
          </a:xfrm>
        </p:spPr>
        <p:txBody>
          <a:bodyPr>
            <a:normAutofit/>
          </a:bodyPr>
          <a:lstStyle/>
          <a:p>
            <a:r>
              <a:rPr lang="ro-RO" sz="4500" cap="small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</a:rPr>
              <a:t>Tehnologii utilizate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0221" y="3775855"/>
            <a:ext cx="361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ro-RO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imbajul de programare utilizat</a:t>
            </a:r>
            <a:r>
              <a:rPr lang="en-US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: C#</a:t>
            </a:r>
            <a:r>
              <a:rPr lang="ro-RO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o-RO" i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72" y="1259633"/>
            <a:ext cx="2143125" cy="214312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Rectangle 6"/>
          <p:cNvSpPr/>
          <p:nvPr/>
        </p:nvSpPr>
        <p:spPr>
          <a:xfrm>
            <a:off x="757397" y="4368995"/>
            <a:ext cx="5684569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limbaj simplu și ușor de 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popular 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 rândul firmelor și a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programatorilor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limbaj de programare orientat-obiect conceput de Microsoft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085" y="373224"/>
            <a:ext cx="3179705" cy="203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14464" y="2576019"/>
            <a:ext cx="5079429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serviciu de găzduire web pentru proiecte de dezvoltare a software-ului care utilizează sistemul de control al versiunilor Git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pot descărca oricând c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mai recent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versiun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programului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în cauză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pot face modificări și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încărca ulterior </a:t>
            </a:r>
            <a:r>
              <a:rPr lang="ro-RO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versiun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actualizat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ro-RO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Image result for githu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467" y="4887756"/>
            <a:ext cx="3667421" cy="185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BC7FA61D-F836-496A-A907-29561A26FC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6" y="2377218"/>
            <a:ext cx="5229224" cy="373783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1" y="0"/>
            <a:ext cx="9905998" cy="1478570"/>
          </a:xfrm>
        </p:spPr>
        <p:txBody>
          <a:bodyPr>
            <a:normAutofit/>
          </a:bodyPr>
          <a:lstStyle/>
          <a:p>
            <a:r>
              <a:rPr lang="ro-RO" b="1" cap="small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Specificațiile aplicației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3321" y="2199265"/>
            <a:ext cx="5274366" cy="370851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o-RO" sz="1900" b="1" dirty="0"/>
              <a:t>De-a lungul proiectului, </a:t>
            </a:r>
            <a:r>
              <a:rPr lang="en-US" sz="1900" b="1" dirty="0"/>
              <a:t>am</a:t>
            </a:r>
            <a:r>
              <a:rPr lang="ro-RO" sz="1900" b="1" dirty="0"/>
              <a:t> folosi</a:t>
            </a:r>
            <a:r>
              <a:rPr lang="en-US" sz="1900" b="1" dirty="0"/>
              <a:t>t</a:t>
            </a:r>
            <a:r>
              <a:rPr lang="ro-RO" sz="1900" b="1" dirty="0"/>
              <a:t> funcții pentru : 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a m</a:t>
            </a:r>
            <a:r>
              <a:rPr lang="ro-RO" sz="1900" b="1" dirty="0"/>
              <a:t>ă</a:t>
            </a:r>
            <a:r>
              <a:rPr lang="en-US" sz="1900" b="1" dirty="0" err="1"/>
              <a:t>ri</a:t>
            </a:r>
            <a:r>
              <a:rPr lang="en-US" sz="1900" b="1" dirty="0"/>
              <a:t> </a:t>
            </a:r>
            <a:r>
              <a:rPr lang="en-US" sz="1900" b="1" dirty="0" err="1"/>
              <a:t>timpul</a:t>
            </a:r>
            <a:r>
              <a:rPr lang="en-US" sz="1900" b="1" dirty="0"/>
              <a:t> </a:t>
            </a:r>
            <a:r>
              <a:rPr lang="en-US" sz="1900" b="1" dirty="0" err="1"/>
              <a:t>culorii</a:t>
            </a:r>
            <a:r>
              <a:rPr lang="en-US" sz="1900" b="1" dirty="0"/>
              <a:t> </a:t>
            </a:r>
            <a:r>
              <a:rPr lang="en-US" sz="1900" b="1" dirty="0" err="1"/>
              <a:t>verzi</a:t>
            </a:r>
            <a:r>
              <a:rPr lang="en-US" sz="1900" b="1" dirty="0"/>
              <a:t> la </a:t>
            </a:r>
            <a:r>
              <a:rPr lang="en-US" sz="1900" b="1" dirty="0" err="1"/>
              <a:t>semafor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a mic</a:t>
            </a:r>
            <a:r>
              <a:rPr lang="ro-RO" sz="1900" b="1" dirty="0"/>
              <a:t>ș</a:t>
            </a:r>
            <a:r>
              <a:rPr lang="en-US" sz="1900" b="1" dirty="0" err="1"/>
              <a:t>ora</a:t>
            </a:r>
            <a:r>
              <a:rPr lang="en-US" sz="1900" b="1" dirty="0"/>
              <a:t> </a:t>
            </a:r>
            <a:r>
              <a:rPr lang="en-US" sz="1900" b="1" dirty="0" err="1"/>
              <a:t>timpul</a:t>
            </a:r>
            <a:r>
              <a:rPr lang="en-US" sz="1900" b="1" dirty="0"/>
              <a:t> </a:t>
            </a:r>
            <a:r>
              <a:rPr lang="en-US" sz="1900" b="1" dirty="0" err="1"/>
              <a:t>culorii</a:t>
            </a:r>
            <a:r>
              <a:rPr lang="en-US" sz="1900" b="1" dirty="0"/>
              <a:t> </a:t>
            </a:r>
            <a:r>
              <a:rPr lang="en-US" sz="1900" b="1" dirty="0" err="1"/>
              <a:t>verzi</a:t>
            </a:r>
            <a:r>
              <a:rPr lang="en-US" sz="1900" b="1" dirty="0"/>
              <a:t> a </a:t>
            </a:r>
            <a:r>
              <a:rPr lang="en-US" sz="1900" b="1" dirty="0" err="1"/>
              <a:t>unui</a:t>
            </a:r>
            <a:r>
              <a:rPr lang="en-US" sz="1900" b="1" dirty="0"/>
              <a:t> </a:t>
            </a:r>
            <a:r>
              <a:rPr lang="en-US" sz="1900" b="1" dirty="0" err="1"/>
              <a:t>semafor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a </a:t>
            </a:r>
            <a:r>
              <a:rPr lang="en-US" sz="1900" b="1" dirty="0" err="1"/>
              <a:t>aprinde</a:t>
            </a:r>
            <a:r>
              <a:rPr lang="en-US" sz="1900" b="1" dirty="0"/>
              <a:t> </a:t>
            </a:r>
            <a:r>
              <a:rPr lang="en-US" sz="1900" b="1" dirty="0" err="1"/>
              <a:t>culoarea</a:t>
            </a:r>
            <a:r>
              <a:rPr lang="en-US" sz="1900" b="1" dirty="0"/>
              <a:t> </a:t>
            </a:r>
            <a:r>
              <a:rPr lang="en-US" sz="1900" b="1" dirty="0" err="1"/>
              <a:t>ro</a:t>
            </a:r>
            <a:r>
              <a:rPr lang="ro-RO" sz="1900" b="1" dirty="0"/>
              <a:t>ș</a:t>
            </a:r>
            <a:r>
              <a:rPr lang="en-US" sz="1900" b="1" dirty="0" err="1"/>
              <a:t>ie</a:t>
            </a:r>
            <a:r>
              <a:rPr lang="en-US" sz="1900" b="1" dirty="0"/>
              <a:t> </a:t>
            </a:r>
            <a:r>
              <a:rPr lang="en-US" sz="1900" b="1" dirty="0" err="1"/>
              <a:t>sau</a:t>
            </a:r>
            <a:r>
              <a:rPr lang="en-US" sz="1900" b="1" dirty="0"/>
              <a:t> </a:t>
            </a:r>
            <a:r>
              <a:rPr lang="en-US" sz="1900" b="1" dirty="0" err="1"/>
              <a:t>verde</a:t>
            </a:r>
            <a:r>
              <a:rPr lang="en-US" sz="1900" b="1" dirty="0"/>
              <a:t> a </a:t>
            </a:r>
            <a:r>
              <a:rPr lang="en-US" sz="1900" b="1" dirty="0" err="1"/>
              <a:t>semaforului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 </a:t>
            </a:r>
            <a:r>
              <a:rPr lang="ro-RO" sz="1900" b="1" dirty="0"/>
              <a:t>a porni</a:t>
            </a:r>
            <a:r>
              <a:rPr lang="en-US" sz="1900" b="1" dirty="0"/>
              <a:t> </a:t>
            </a:r>
            <a:r>
              <a:rPr lang="en-US" sz="1900" b="1" dirty="0" err="1"/>
              <a:t>sincronizarea</a:t>
            </a:r>
            <a:r>
              <a:rPr lang="en-US" sz="1900" b="1" dirty="0"/>
              <a:t> </a:t>
            </a:r>
            <a:r>
              <a:rPr lang="en-US" sz="1900" b="1" dirty="0" err="1"/>
              <a:t>semafoarelor</a:t>
            </a:r>
            <a:r>
              <a:rPr lang="en-US" sz="1900" b="1" dirty="0"/>
              <a:t> din </a:t>
            </a:r>
            <a:r>
              <a:rPr lang="en-US" sz="1900" b="1" dirty="0" err="1"/>
              <a:t>cadrul</a:t>
            </a:r>
            <a:r>
              <a:rPr lang="en-US" sz="1900" b="1" dirty="0"/>
              <a:t> </a:t>
            </a:r>
            <a:r>
              <a:rPr lang="en-US" sz="1900" b="1" dirty="0" err="1"/>
              <a:t>intersec</a:t>
            </a:r>
            <a:r>
              <a:rPr lang="ro-RO" sz="1900" b="1" dirty="0"/>
              <a:t>ț</a:t>
            </a:r>
            <a:r>
              <a:rPr lang="en-US" sz="1900" b="1" dirty="0" err="1"/>
              <a:t>iei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 </a:t>
            </a:r>
            <a:r>
              <a:rPr lang="ro-RO" sz="1900" b="1" dirty="0"/>
              <a:t>a adăuga o mașinuță în fereastra principală;</a:t>
            </a:r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99749BFA-1679-4A66-93EF-1AE3A3F5743E}"/>
              </a:ext>
            </a:extLst>
          </p:cNvPr>
          <p:cNvSpPr/>
          <p:nvPr/>
        </p:nvSpPr>
        <p:spPr>
          <a:xfrm>
            <a:off x="1616764" y="1646761"/>
            <a:ext cx="3127513" cy="5622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Varianta inițială a design-ului</a:t>
            </a:r>
          </a:p>
        </p:txBody>
      </p:sp>
    </p:spTree>
    <p:extLst>
      <p:ext uri="{BB962C8B-B14F-4D97-AF65-F5344CB8AC3E}">
        <p14:creationId xmlns:p14="http://schemas.microsoft.com/office/powerpoint/2010/main" val="422515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846916-C2C2-4A93-B490-78D59F87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4" y="0"/>
            <a:ext cx="4519717" cy="1046922"/>
          </a:xfrm>
        </p:spPr>
        <p:txBody>
          <a:bodyPr>
            <a:normAutofit/>
          </a:bodyPr>
          <a:lstStyle/>
          <a:p>
            <a:r>
              <a:rPr lang="ro-RO" sz="4500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IMPLEMENTARE</a:t>
            </a:r>
          </a:p>
        </p:txBody>
      </p:sp>
      <p:pic>
        <p:nvPicPr>
          <p:cNvPr id="1026" name="Picture 2" descr="https://scontent.ftsr1-2.fna.fbcdn.net/v/t1.15752-9/32965828_995976480569617_3349476395209195520_n.png?_nc_cat=0&amp;oh=6c0247cb3be5a2a89eb7321863313cc3&amp;oe=5B82AC66">
            <a:extLst>
              <a:ext uri="{FF2B5EF4-FFF2-40B4-BE49-F238E27FC236}">
                <a16:creationId xmlns:a16="http://schemas.microsoft.com/office/drawing/2014/main" id="{AC7F16DA-0EF9-46B5-A51B-574AF320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07" y="1527934"/>
            <a:ext cx="4601354" cy="42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tsr1-2.fna.fbcdn.net/v/t1.15752-9/33066100_995975780569687_2003250837949775872_n.png?_nc_cat=0&amp;oh=fc6fe4ff7e346cbc48a4a433204a77d4&amp;oe=5B99B3BA">
            <a:extLst>
              <a:ext uri="{FF2B5EF4-FFF2-40B4-BE49-F238E27FC236}">
                <a16:creationId xmlns:a16="http://schemas.microsoft.com/office/drawing/2014/main" id="{9FF6F6B9-0579-4759-99B1-BFEEB5EDA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8" y="298807"/>
            <a:ext cx="2979770" cy="175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tsr1-2.fna.fbcdn.net/v/t1.15752-9/33074574_995977340569531_5539082797525762048_n.png?_nc_cat=0&amp;oh=7fb850bdf6252beb9c486e2047f60bc7&amp;oe=5B7979D5">
            <a:extLst>
              <a:ext uri="{FF2B5EF4-FFF2-40B4-BE49-F238E27FC236}">
                <a16:creationId xmlns:a16="http://schemas.microsoft.com/office/drawing/2014/main" id="{98F98E2F-1DBF-4AEF-9DCC-71BA6244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36" y="2392074"/>
            <a:ext cx="4878389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tsr1-2.fna.fbcdn.net/v/t1.15752-9/33031537_995979510569314_1492667329119518720_n.png?_nc_cat=0&amp;oh=0cde1a5f816a14bf8ae0d58f920cc192&amp;oe=5BC48EB3">
            <a:extLst>
              <a:ext uri="{FF2B5EF4-FFF2-40B4-BE49-F238E27FC236}">
                <a16:creationId xmlns:a16="http://schemas.microsoft.com/office/drawing/2014/main" id="{E6097493-E8B9-4FF4-BC4F-D1918A19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25" y="4598504"/>
            <a:ext cx="4927400" cy="211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54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1">
            <a:extLst>
              <a:ext uri="{FF2B5EF4-FFF2-40B4-BE49-F238E27FC236}">
                <a16:creationId xmlns:a16="http://schemas.microsoft.com/office/drawing/2014/main" id="{DA539EE4-30C0-49E8-92F0-2D7C4C87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4" y="0"/>
            <a:ext cx="4519717" cy="1046922"/>
          </a:xfrm>
        </p:spPr>
        <p:txBody>
          <a:bodyPr>
            <a:normAutofit/>
          </a:bodyPr>
          <a:lstStyle/>
          <a:p>
            <a:r>
              <a:rPr lang="ro-RO" sz="4500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IMPLEMENTARE</a:t>
            </a:r>
          </a:p>
        </p:txBody>
      </p:sp>
      <p:pic>
        <p:nvPicPr>
          <p:cNvPr id="2050" name="Picture 2" descr="https://scontent.ftsr1-2.fna.fbcdn.net/v/t1.15752-9/33040796_995979513902647_6574664292367335424_n.png?_nc_cat=0&amp;oh=25a5178a772fc6c1ef6740ab4ef65087&amp;oe=5B8D953C">
            <a:extLst>
              <a:ext uri="{FF2B5EF4-FFF2-40B4-BE49-F238E27FC236}">
                <a16:creationId xmlns:a16="http://schemas.microsoft.com/office/drawing/2014/main" id="{EF277078-5FF7-42DB-8D78-468506C0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1" y="171657"/>
            <a:ext cx="4746549" cy="37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sr1-2.fna.fbcdn.net/v/t1.15752-9/33032513_995979517235980_7572984205726973952_n.png?_nc_cat=0&amp;oh=a343dcde16920fedecd4c9d801f4d0f0&amp;oe=5B93A995">
            <a:extLst>
              <a:ext uri="{FF2B5EF4-FFF2-40B4-BE49-F238E27FC236}">
                <a16:creationId xmlns:a16="http://schemas.microsoft.com/office/drawing/2014/main" id="{03632A68-415A-459D-A7B1-C505DDC6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7" y="1411355"/>
            <a:ext cx="4795559" cy="19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tsr1-2.fna.fbcdn.net/v/t1.15752-9/32920060_995979520569313_3941931266420506624_n.png?_nc_cat=0&amp;oh=8ca241c6803cb728f3d8a0c1f08d1642&amp;oe=5B8BA815">
            <a:extLst>
              <a:ext uri="{FF2B5EF4-FFF2-40B4-BE49-F238E27FC236}">
                <a16:creationId xmlns:a16="http://schemas.microsoft.com/office/drawing/2014/main" id="{ED3C4E4B-D537-4DA9-9BAE-316990C17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2"/>
          <a:stretch/>
        </p:blipFill>
        <p:spPr bwMode="auto">
          <a:xfrm>
            <a:off x="1576282" y="4141304"/>
            <a:ext cx="8915400" cy="262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713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310C75C-13D0-4919-8274-9BD04027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00" y="145359"/>
            <a:ext cx="5550935" cy="563217"/>
          </a:xfrm>
        </p:spPr>
        <p:txBody>
          <a:bodyPr>
            <a:noAutofit/>
          </a:bodyPr>
          <a:lstStyle/>
          <a:p>
            <a:r>
              <a:rPr lang="ro-RO" sz="4000" cap="smal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Utilizarea sistemului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901AF57-5592-4BAA-8F3A-991B2E10E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086" y="854765"/>
            <a:ext cx="9905999" cy="1199322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istem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simulează funcționalitatea unui semafor în timp real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Asigur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ă deplasarea în undă verde a tuturor mașinilor care pornesc dintr-un capăt al traseului</a:t>
            </a:r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E6EFDBFA-CA35-48C8-BD01-58434D5E5D75}"/>
              </a:ext>
            </a:extLst>
          </p:cNvPr>
          <p:cNvSpPr/>
          <p:nvPr/>
        </p:nvSpPr>
        <p:spPr>
          <a:xfrm>
            <a:off x="757100" y="2395665"/>
            <a:ext cx="298831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Create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Scenario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795A3641-5439-4F50-BC65-1FA319FC26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2" y="2999887"/>
            <a:ext cx="4028660" cy="948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275CEDF8-26D8-41D2-97CE-F81FCCA8DB97}"/>
              </a:ext>
            </a:extLst>
          </p:cNvPr>
          <p:cNvSpPr/>
          <p:nvPr/>
        </p:nvSpPr>
        <p:spPr>
          <a:xfrm>
            <a:off x="4555305" y="2330590"/>
            <a:ext cx="375917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TrafficLights</a:t>
            </a:r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Settings</a:t>
            </a:r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C89DEAF1-70E4-4BA0-B013-4103E384FD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13" y="2999887"/>
            <a:ext cx="2567095" cy="9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reptunghi 8">
            <a:extLst>
              <a:ext uri="{FF2B5EF4-FFF2-40B4-BE49-F238E27FC236}">
                <a16:creationId xmlns:a16="http://schemas.microsoft.com/office/drawing/2014/main" id="{968DCF59-1E54-48EB-94AC-6509E56335C2}"/>
              </a:ext>
            </a:extLst>
          </p:cNvPr>
          <p:cNvSpPr/>
          <p:nvPr/>
        </p:nvSpPr>
        <p:spPr>
          <a:xfrm>
            <a:off x="9124362" y="2330590"/>
            <a:ext cx="202972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Sensors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F77EEEB7-3736-4E1C-A824-5A4E520F10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69" y="2999887"/>
            <a:ext cx="2368313" cy="9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Dreptunghi 10">
            <a:extLst>
              <a:ext uri="{FF2B5EF4-FFF2-40B4-BE49-F238E27FC236}">
                <a16:creationId xmlns:a16="http://schemas.microsoft.com/office/drawing/2014/main" id="{67503B9D-5E0F-42C1-936D-D94B827F676C}"/>
              </a:ext>
            </a:extLst>
          </p:cNvPr>
          <p:cNvSpPr/>
          <p:nvPr/>
        </p:nvSpPr>
        <p:spPr>
          <a:xfrm>
            <a:off x="3532567" y="4463955"/>
            <a:ext cx="256666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Green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Wave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AE5561B8-F8DB-402E-BBD9-AAE3C8BA4B6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96" y="5107697"/>
            <a:ext cx="2088005" cy="120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Dreptunghi 12">
            <a:extLst>
              <a:ext uri="{FF2B5EF4-FFF2-40B4-BE49-F238E27FC236}">
                <a16:creationId xmlns:a16="http://schemas.microsoft.com/office/drawing/2014/main" id="{ED6C0C66-D699-48E4-8E12-E71682E8D267}"/>
              </a:ext>
            </a:extLst>
          </p:cNvPr>
          <p:cNvSpPr/>
          <p:nvPr/>
        </p:nvSpPr>
        <p:spPr>
          <a:xfrm>
            <a:off x="7977808" y="4463955"/>
            <a:ext cx="138211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utoanele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E877A08B-37A9-4570-BEC1-920A8FA6115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80" y="5186734"/>
            <a:ext cx="2800566" cy="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095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8B51E1AD-40B0-4F90-910C-1F18456607E2}"/>
              </a:ext>
            </a:extLst>
          </p:cNvPr>
          <p:cNvPicPr/>
          <p:nvPr/>
        </p:nvPicPr>
        <p:blipFill rotWithShape="1">
          <a:blip r:embed="rId2"/>
          <a:srcRect l="20773" t="16256" r="20563" b="210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797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Bază">
  <a:themeElements>
    <a:clrScheme name="Bază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ză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ză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5.xml><?xml version="1.0" encoding="utf-8"?>
<a:theme xmlns:a="http://schemas.openxmlformats.org/drawingml/2006/main" name="Directorial">
  <a:themeElements>
    <a:clrScheme name="Directorial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Directori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rectori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6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7.xml><?xml version="1.0" encoding="utf-8"?>
<a:theme xmlns:a="http://schemas.openxmlformats.org/drawingml/2006/main" name="Eveniment principal">
  <a:themeElements>
    <a:clrScheme name="Eveniment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iment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iment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Yellow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3.xml><?xml version="1.0" encoding="utf-8"?>
<a:themeOverride xmlns:a="http://schemas.openxmlformats.org/drawingml/2006/main">
  <a:clrScheme name="Tonuri de gri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Tonuri de gri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Tonuri de gri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Albastru cald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535</Words>
  <Application>Microsoft Office PowerPoint</Application>
  <PresentationFormat>Ecran lat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14</vt:i4>
      </vt:variant>
      <vt:variant>
        <vt:lpstr>Temă</vt:lpstr>
      </vt:variant>
      <vt:variant>
        <vt:i4>7</vt:i4>
      </vt:variant>
      <vt:variant>
        <vt:lpstr>Titluri diapozitive</vt:lpstr>
      </vt:variant>
      <vt:variant>
        <vt:i4>18</vt:i4>
      </vt:variant>
    </vt:vector>
  </HeadingPairs>
  <TitlesOfParts>
    <vt:vector size="39" baseType="lpstr">
      <vt:lpstr>SimSun</vt:lpstr>
      <vt:lpstr>Arial</vt:lpstr>
      <vt:lpstr>Calibri</vt:lpstr>
      <vt:lpstr>Century Gothic</vt:lpstr>
      <vt:lpstr>Corbel</vt:lpstr>
      <vt:lpstr>Garamond</vt:lpstr>
      <vt:lpstr>Gill Sans MT</vt:lpstr>
      <vt:lpstr>Impact</vt:lpstr>
      <vt:lpstr>Segoe UI</vt:lpstr>
      <vt:lpstr>Symbol</vt:lpstr>
      <vt:lpstr>Times New Roman</vt:lpstr>
      <vt:lpstr>Trebuchet MS</vt:lpstr>
      <vt:lpstr>Tw Cen MT</vt:lpstr>
      <vt:lpstr>Wingdings 3</vt:lpstr>
      <vt:lpstr>Default Design</vt:lpstr>
      <vt:lpstr>Circuit</vt:lpstr>
      <vt:lpstr>Galerie</vt:lpstr>
      <vt:lpstr>Bază</vt:lpstr>
      <vt:lpstr>Directorial</vt:lpstr>
      <vt:lpstr>Organic</vt:lpstr>
      <vt:lpstr>Eveniment principal</vt:lpstr>
      <vt:lpstr>SEMAFORIZAREA UNUI TRASEU ÎN UNDĂ VERDE</vt:lpstr>
      <vt:lpstr>Prezentare PowerPoint</vt:lpstr>
      <vt:lpstr>Semaforizarea  inteligentă</vt:lpstr>
      <vt:lpstr>Tehnologii utilizate</vt:lpstr>
      <vt:lpstr>Specificațiile aplicației</vt:lpstr>
      <vt:lpstr>IMPLEMENTARE</vt:lpstr>
      <vt:lpstr>IMPLEMENTARE</vt:lpstr>
      <vt:lpstr>Utilizarea sistemului</vt:lpstr>
      <vt:lpstr>Prezentare PowerPoint</vt:lpstr>
      <vt:lpstr>Testarea Aplicației</vt:lpstr>
      <vt:lpstr>Prezentare PowerPoint</vt:lpstr>
      <vt:lpstr>Concluzii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SEMAFORIZAREA UNUI TRASEU IN UNDĂ VERDE</dc:title>
  <dc:creator>anamaria.bala</dc:creator>
  <cp:lastModifiedBy>Buse Simona</cp:lastModifiedBy>
  <cp:revision>52</cp:revision>
  <dcterms:created xsi:type="dcterms:W3CDTF">2018-05-16T11:16:01Z</dcterms:created>
  <dcterms:modified xsi:type="dcterms:W3CDTF">2018-05-21T04:49:17Z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1033-10.2.0.6051</vt:lpwstr>
  </property>
</Properties>
</file>